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3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4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5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6.xml" ContentType="application/vnd.openxmlformats-officedocument.theme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7.xml" ContentType="application/vnd.openxmlformats-officedocument.theme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3" r:id="rId2"/>
    <p:sldMasterId id="2147483745" r:id="rId3"/>
    <p:sldMasterId id="2147483765" r:id="rId4"/>
    <p:sldMasterId id="2147483781" r:id="rId5"/>
    <p:sldMasterId id="2147483801" r:id="rId6"/>
    <p:sldMasterId id="2147483709" r:id="rId7"/>
    <p:sldMasterId id="2147483729" r:id="rId8"/>
  </p:sldMasterIdLst>
  <p:notesMasterIdLst>
    <p:notesMasterId r:id="rId16"/>
  </p:notesMasterIdLst>
  <p:handoutMasterIdLst>
    <p:handoutMasterId r:id="rId17"/>
  </p:handoutMasterIdLst>
  <p:sldIdLst>
    <p:sldId id="407" r:id="rId9"/>
    <p:sldId id="412" r:id="rId10"/>
    <p:sldId id="413" r:id="rId11"/>
    <p:sldId id="420" r:id="rId12"/>
    <p:sldId id="421" r:id="rId13"/>
    <p:sldId id="422" r:id="rId14"/>
    <p:sldId id="423" r:id="rId15"/>
  </p:sldIdLst>
  <p:sldSz cx="9144000" cy="5143500" type="screen16x9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599">
          <p15:clr>
            <a:srgbClr val="A4A3A4"/>
          </p15:clr>
        </p15:guide>
        <p15:guide id="3" pos="2880">
          <p15:clr>
            <a:srgbClr val="A4A3A4"/>
          </p15:clr>
        </p15:guide>
        <p15:guide id="4" pos="5602" userDrawn="1">
          <p15:clr>
            <a:srgbClr val="A4A3A4"/>
          </p15:clr>
        </p15:guide>
        <p15:guide id="5" pos="15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34"/>
    <a:srgbClr val="DADBDC"/>
    <a:srgbClr val="00A9C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52" autoAdjust="0"/>
    <p:restoredTop sz="81586" autoAdjust="0"/>
  </p:normalViewPr>
  <p:slideViewPr>
    <p:cSldViewPr showGuides="1">
      <p:cViewPr varScale="1">
        <p:scale>
          <a:sx n="136" d="100"/>
          <a:sy n="136" d="100"/>
        </p:scale>
        <p:origin x="75" y="360"/>
      </p:cViewPr>
      <p:guideLst>
        <p:guide orient="horz" pos="1620"/>
        <p:guide orient="horz" pos="599"/>
        <p:guide pos="2880"/>
        <p:guide pos="5602"/>
        <p:guide pos="15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-18018"/>
    </p:cViewPr>
  </p:sorterViewPr>
  <p:notesViewPr>
    <p:cSldViewPr showGuides="1">
      <p:cViewPr varScale="1">
        <p:scale>
          <a:sx n="121" d="100"/>
          <a:sy n="121" d="100"/>
        </p:scale>
        <p:origin x="4938" y="114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A697C-5849-4DDF-A6C8-08E6893940F4}" type="datetimeFigureOut">
              <a:rPr lang="en-AU" smtClean="0"/>
              <a:pPr/>
              <a:t>26/01/2023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014AF-979A-46D9-9B43-4C67319580D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4441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3.png>
</file>

<file path=ppt/media/image4.png>
</file>

<file path=ppt/media/image5.sv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92BC2-9435-4D31-AEB3-5D5877AD6447}" type="datetimeFigureOut">
              <a:rPr lang="en-AU" smtClean="0"/>
              <a:pPr/>
              <a:t>26/01/2023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496215-5E4C-414D-A8DB-C38AA7CF7C2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3183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8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8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8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8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5.svg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</p:spTree>
    <p:extLst>
      <p:ext uri="{BB962C8B-B14F-4D97-AF65-F5344CB8AC3E}">
        <p14:creationId xmlns:p14="http://schemas.microsoft.com/office/powerpoint/2010/main" val="1775978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  <p15:guide id="2" orient="horz" pos="1620" userDrawn="1">
          <p15:clr>
            <a:srgbClr val="FBAE40"/>
          </p15:clr>
        </p15:guide>
        <p15:guide id="3" pos="5602" userDrawn="1">
          <p15:clr>
            <a:srgbClr val="FBAE40"/>
          </p15:clr>
        </p15:guide>
        <p15:guide id="4" pos="15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+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4032446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244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2598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1330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579862"/>
            <a:ext cx="5760640" cy="1008112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2715766"/>
            <a:ext cx="6048671" cy="576064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95FEBB1-2FB4-404D-B517-C1502B593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70450" y="4213438"/>
            <a:ext cx="2731182" cy="684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93F3E07-2251-45C6-9608-F9B7BC275A58}"/>
              </a:ext>
            </a:extLst>
          </p:cNvPr>
          <p:cNvSpPr/>
          <p:nvPr userDrawn="1"/>
        </p:nvSpPr>
        <p:spPr>
          <a:xfrm>
            <a:off x="251520" y="4850173"/>
            <a:ext cx="518457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Operated by CSIRO, Australia’s National Science Agency, on behalf of the nation</a:t>
            </a:r>
          </a:p>
        </p:txBody>
      </p:sp>
    </p:spTree>
    <p:extLst>
      <p:ext uri="{BB962C8B-B14F-4D97-AF65-F5344CB8AC3E}">
        <p14:creationId xmlns:p14="http://schemas.microsoft.com/office/powerpoint/2010/main" val="172092315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075806"/>
            <a:ext cx="5760640" cy="1623109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26E1E94-9471-4672-BA14-8DD18A74FB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70450" y="4213438"/>
            <a:ext cx="2731182" cy="684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BBD1A7-F5C4-41D4-8812-4A43FA84033A}"/>
              </a:ext>
            </a:extLst>
          </p:cNvPr>
          <p:cNvSpPr/>
          <p:nvPr userDrawn="1"/>
        </p:nvSpPr>
        <p:spPr>
          <a:xfrm>
            <a:off x="251520" y="4850173"/>
            <a:ext cx="518457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Operated by CSIRO, Australia’s National Science Agency, on behalf of the nation</a:t>
            </a:r>
          </a:p>
        </p:txBody>
      </p:sp>
    </p:spTree>
    <p:extLst>
      <p:ext uri="{BB962C8B-B14F-4D97-AF65-F5344CB8AC3E}">
        <p14:creationId xmlns:p14="http://schemas.microsoft.com/office/powerpoint/2010/main" val="161674689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302433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0E9AAB-FD72-2643-BFC4-B94B291F6B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267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302433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B9622D-F19E-432D-860A-326029CCE7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35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2880">
          <p15:clr>
            <a:srgbClr val="FBAE40"/>
          </p15:clr>
        </p15:guide>
        <p15:guide id="4" pos="5602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globe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A4BEA-90AA-46F4-829C-BDC63E08AE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09831" y="411510"/>
            <a:ext cx="4324337" cy="43204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054777"/>
            <a:ext cx="2016224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6C8B3A7-6D79-4B41-84C1-E8DAF3E537D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42C4274-80E7-4D13-B882-F2E3C65753AE}"/>
              </a:ext>
            </a:extLst>
          </p:cNvPr>
          <p:cNvSpPr/>
          <p:nvPr userDrawn="1"/>
        </p:nvSpPr>
        <p:spPr>
          <a:xfrm>
            <a:off x="251520" y="4850173"/>
            <a:ext cx="302433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</p:spTree>
    <p:extLst>
      <p:ext uri="{BB962C8B-B14F-4D97-AF65-F5344CB8AC3E}">
        <p14:creationId xmlns:p14="http://schemas.microsoft.com/office/powerpoint/2010/main" val="1078919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752781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55591651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9813709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707654"/>
            <a:ext cx="8640958" cy="3024336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843558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722530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49760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+ quar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853836" y="0"/>
            <a:ext cx="2282400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336702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6336704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0" y="4878250"/>
            <a:ext cx="5986853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74209300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5058857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107243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+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4032446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244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2598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35123959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+ quar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853836" y="0"/>
            <a:ext cx="2282400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336702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6336704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0" y="4878250"/>
            <a:ext cx="5986853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1933981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5395252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439555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7538541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17B52948-05FD-444E-9ADC-BA5285595A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1851670"/>
            <a:ext cx="3960440" cy="2525068"/>
          </a:xfrm>
        </p:spPr>
        <p:txBody>
          <a:bodyPr/>
          <a:lstStyle>
            <a:lvl1pPr marL="0" indent="0"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7917595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275605"/>
            <a:ext cx="7056784" cy="2736305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118050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2571750"/>
            <a:ext cx="3600400" cy="2160240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915566"/>
            <a:ext cx="3600399" cy="1440160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808312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6B03B6-C4D9-4B46-A461-4BD384CE34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523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96000364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1851670"/>
            <a:ext cx="3600400" cy="2847245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/>
          <p:cNvSpPr/>
          <p:nvPr userDrawn="1"/>
        </p:nvSpPr>
        <p:spPr>
          <a:xfrm>
            <a:off x="251520" y="4850173"/>
            <a:ext cx="2880320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36676"/>
            <a:ext cx="367240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F8021B-8237-44DA-97CC-7AE087B0EF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11539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952328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FD9A8B-B204-4EC3-9CD2-BA2AD366ED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5482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3096344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C1F87-268D-4E82-9F10-8C710E20EE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8085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partner log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203598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2922403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5940152" y="582251"/>
            <a:ext cx="2961480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AU" sz="1000" dirty="0">
                <a:solidFill>
                  <a:schemeClr val="bg1"/>
                </a:solidFill>
              </a:rPr>
              <a:t>Australia’s National Science Agency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9876AC-9600-4B4D-B446-34DCB05E2B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41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35857608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7962759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631294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131590"/>
            <a:ext cx="8640958" cy="307094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267494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3046482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104707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102242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631774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50401368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5384941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55556648-49D5-4B5B-92D5-2DB59DEB59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2859782"/>
            <a:ext cx="7920880" cy="2016224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060657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131590"/>
            <a:ext cx="7200800" cy="3600400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2721213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579862"/>
            <a:ext cx="6048672" cy="1008112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2715766"/>
            <a:ext cx="6048671" cy="576064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952328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B0BF06-28AD-4AE0-B95F-477AF982B2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465319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D40E9F-1680-46D9-A966-C00787EC8D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075806"/>
            <a:ext cx="7200800" cy="1623109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251520" y="4850173"/>
            <a:ext cx="2808312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</p:spTree>
    <p:extLst>
      <p:ext uri="{BB962C8B-B14F-4D97-AF65-F5344CB8AC3E}">
        <p14:creationId xmlns:p14="http://schemas.microsoft.com/office/powerpoint/2010/main" val="32148136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63885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17B52948-05FD-444E-9ADC-BA5285595A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1851670"/>
            <a:ext cx="3960440" cy="2525068"/>
          </a:xfrm>
        </p:spPr>
        <p:txBody>
          <a:bodyPr/>
          <a:lstStyle>
            <a:lvl1pPr marL="0" indent="0"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938246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275605"/>
            <a:ext cx="7056784" cy="2736305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641239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2571750"/>
            <a:ext cx="3600400" cy="2160240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915566"/>
            <a:ext cx="3600399" cy="1440160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46" name="Picture 4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0210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1851670"/>
            <a:ext cx="3600400" cy="2847245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36676"/>
            <a:ext cx="367240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0210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432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4196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" userDrawn="1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60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18110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partner log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203598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2922403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516216" y="582251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AU" sz="1000" dirty="0">
                <a:solidFill>
                  <a:schemeClr val="bg1"/>
                </a:solidFill>
              </a:rPr>
              <a:t>Australia’s National Science Agency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040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964031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142574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39332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131590"/>
            <a:ext cx="8640958" cy="307094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267494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4168614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650663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41685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46566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488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09613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55556648-49D5-4B5B-92D5-2DB59DEB59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2859782"/>
            <a:ext cx="7920880" cy="2016224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8433884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131590"/>
            <a:ext cx="7200800" cy="3600400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7263176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579862"/>
            <a:ext cx="6048672" cy="1008112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2715766"/>
            <a:ext cx="6048671" cy="576064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89526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075806"/>
            <a:ext cx="7200800" cy="1623109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D2A108-B854-40BC-AA72-4E9E7C74E5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6669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28AE86-1CD5-4E73-826D-CE2783C6AC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22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293303-2843-4D52-97D9-AF77676C9C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14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2880">
          <p15:clr>
            <a:srgbClr val="FBAE40"/>
          </p15:clr>
        </p15:guide>
        <p15:guide id="4" pos="5602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globe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054777"/>
            <a:ext cx="2016224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920DF2-0C7F-4A3B-9BAF-D692009CA0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2589A1-48A8-4C4C-9006-4BAA8009E4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13687" y="413437"/>
            <a:ext cx="4316625" cy="431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70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69083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153232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93266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2426976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707654"/>
            <a:ext cx="8640958" cy="3024336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843558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0118013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739591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548271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835875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+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4032446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2448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2598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424757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+ quar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853836" y="0"/>
            <a:ext cx="2282400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336702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6336704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0" y="4878250"/>
            <a:ext cx="5986853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5335766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259452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9827424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30666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17B52948-05FD-444E-9ADC-BA5285595A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1851670"/>
            <a:ext cx="3960440" cy="2525068"/>
          </a:xfrm>
        </p:spPr>
        <p:txBody>
          <a:bodyPr/>
          <a:lstStyle>
            <a:lvl1pPr marL="0" indent="0"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82872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4646637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275605"/>
            <a:ext cx="7056784" cy="2736305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4584692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2571750"/>
            <a:ext cx="3600400" cy="2160240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915566"/>
            <a:ext cx="3600399" cy="1440160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54D81D-7CFA-4E8D-924E-F049F52C1B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07005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1851670"/>
            <a:ext cx="3600400" cy="2847245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36676"/>
            <a:ext cx="3672408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F62FF1-8277-4CEC-A22F-7E8130E254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95684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684076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785B6E-E88B-43F0-AF0F-FE873692AB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032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684076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FF943A-2EFE-4939-9416-AA45E8893D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412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partner log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203598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2922403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516216" y="582251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AU" sz="1000" dirty="0">
                <a:solidFill>
                  <a:schemeClr val="bg1"/>
                </a:solidFill>
              </a:rPr>
              <a:t>Australia’s National Science Agency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A196B7-7271-40B8-B951-8FDD29916E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78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746455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1124826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875990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131590"/>
            <a:ext cx="8640958" cy="307094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267494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34817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707654"/>
            <a:ext cx="8640958" cy="3024336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843558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831217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1815587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6849979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819441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638246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55556648-49D5-4B5B-92D5-2DB59DEB59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2859782"/>
            <a:ext cx="7920880" cy="2016224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0063848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131590"/>
            <a:ext cx="7200800" cy="3600400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9849408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579862"/>
            <a:ext cx="6048672" cy="1008112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2715766"/>
            <a:ext cx="6048671" cy="576064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6DC4BE-CEEE-431B-9F14-9C57722140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1303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075806"/>
            <a:ext cx="6984776" cy="1623109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794113-D310-44FA-B463-B20C679AB5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2167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E31894D-BB7F-4DA8-8D6C-C5A7A751E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519" y="267494"/>
            <a:ext cx="2731182" cy="684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711503A-192E-4575-80CF-A393277570CC}"/>
              </a:ext>
            </a:extLst>
          </p:cNvPr>
          <p:cNvSpPr/>
          <p:nvPr userDrawn="1"/>
        </p:nvSpPr>
        <p:spPr>
          <a:xfrm>
            <a:off x="251520" y="4711673"/>
            <a:ext cx="302433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Operated by CSIRO, Australia’s National Science Agency,</a:t>
            </a:r>
          </a:p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on behalf of the nation</a:t>
            </a:r>
          </a:p>
        </p:txBody>
      </p:sp>
    </p:spTree>
    <p:extLst>
      <p:ext uri="{BB962C8B-B14F-4D97-AF65-F5344CB8AC3E}">
        <p14:creationId xmlns:p14="http://schemas.microsoft.com/office/powerpoint/2010/main" val="2195934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3F349AB-7817-4CF8-9EFC-2CD503B23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519" y="267494"/>
            <a:ext cx="2731182" cy="684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B22E12-9556-46D6-9897-3CA8F81E5AF4}"/>
              </a:ext>
            </a:extLst>
          </p:cNvPr>
          <p:cNvSpPr/>
          <p:nvPr userDrawn="1"/>
        </p:nvSpPr>
        <p:spPr>
          <a:xfrm>
            <a:off x="251520" y="4711673"/>
            <a:ext cx="302433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Operated by CSIRO, Australia’s National Science Agency,</a:t>
            </a:r>
          </a:p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on behalf of the nation</a:t>
            </a:r>
          </a:p>
        </p:txBody>
      </p:sp>
    </p:spTree>
    <p:extLst>
      <p:ext uri="{BB962C8B-B14F-4D97-AF65-F5344CB8AC3E}">
        <p14:creationId xmlns:p14="http://schemas.microsoft.com/office/powerpoint/2010/main" val="1222376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2880">
          <p15:clr>
            <a:srgbClr val="FBAE40"/>
          </p15:clr>
        </p15:guide>
        <p15:guide id="4" pos="560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471223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globe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054777"/>
            <a:ext cx="2016224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2589A1-48A8-4C4C-9006-4BAA8009E45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13687" y="413437"/>
            <a:ext cx="4316625" cy="431662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2EE9FCB-7566-4817-BC3E-151216DAC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1519" y="267494"/>
            <a:ext cx="2731182" cy="684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7F65CF7-BE56-42AE-89A3-8632383904C9}"/>
              </a:ext>
            </a:extLst>
          </p:cNvPr>
          <p:cNvSpPr/>
          <p:nvPr userDrawn="1"/>
        </p:nvSpPr>
        <p:spPr>
          <a:xfrm>
            <a:off x="251520" y="4711673"/>
            <a:ext cx="302433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Operated by CSIRO, Australia’s National Science Agency,</a:t>
            </a:r>
          </a:p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on behalf of the nation</a:t>
            </a:r>
          </a:p>
        </p:txBody>
      </p:sp>
    </p:spTree>
    <p:extLst>
      <p:ext uri="{BB962C8B-B14F-4D97-AF65-F5344CB8AC3E}">
        <p14:creationId xmlns:p14="http://schemas.microsoft.com/office/powerpoint/2010/main" val="3513602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4847982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788638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2855012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707654"/>
            <a:ext cx="8640958" cy="3024336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843558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8150668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4958222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0073317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0140729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+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4032446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2448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2598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032678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+ quar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853836" y="0"/>
            <a:ext cx="2282400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336702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6336704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0" y="4878250"/>
            <a:ext cx="5986853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8407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6192549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2759228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3324963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073846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17B52948-05FD-444E-9ADC-BA5285595A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1851670"/>
            <a:ext cx="3960440" cy="2525068"/>
          </a:xfrm>
        </p:spPr>
        <p:txBody>
          <a:bodyPr/>
          <a:lstStyle>
            <a:lvl1pPr marL="0" indent="0"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6008783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275605"/>
            <a:ext cx="7056784" cy="2736305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0690027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2571750"/>
            <a:ext cx="3600400" cy="2160240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915566"/>
            <a:ext cx="3600399" cy="1440160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3E1FEB1-B064-4A02-9F41-042BA4A65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519" y="267494"/>
            <a:ext cx="2731182" cy="684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D8E361E-CD87-443C-800B-4A44210D567D}"/>
              </a:ext>
            </a:extLst>
          </p:cNvPr>
          <p:cNvSpPr/>
          <p:nvPr userDrawn="1"/>
        </p:nvSpPr>
        <p:spPr>
          <a:xfrm>
            <a:off x="251520" y="4711673"/>
            <a:ext cx="32403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Operated by CSIRO, Australia’s National Science Agency,</a:t>
            </a:r>
          </a:p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on behalf of the nation</a:t>
            </a:r>
          </a:p>
        </p:txBody>
      </p:sp>
    </p:spTree>
    <p:extLst>
      <p:ext uri="{BB962C8B-B14F-4D97-AF65-F5344CB8AC3E}">
        <p14:creationId xmlns:p14="http://schemas.microsoft.com/office/powerpoint/2010/main" val="109840618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1851670"/>
            <a:ext cx="3600400" cy="2847245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36676"/>
            <a:ext cx="3672408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595896B-47EC-4FA1-B742-A753A240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519" y="267494"/>
            <a:ext cx="2731182" cy="684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DCE8BE1-B123-4F39-B7B9-5731EE8B58DC}"/>
              </a:ext>
            </a:extLst>
          </p:cNvPr>
          <p:cNvSpPr/>
          <p:nvPr userDrawn="1"/>
        </p:nvSpPr>
        <p:spPr>
          <a:xfrm>
            <a:off x="251520" y="4711673"/>
            <a:ext cx="32403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Operated by CSIRO, Australia’s National Science Agency,</a:t>
            </a:r>
          </a:p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on behalf of the nation</a:t>
            </a:r>
          </a:p>
        </p:txBody>
      </p:sp>
    </p:spTree>
    <p:extLst>
      <p:ext uri="{BB962C8B-B14F-4D97-AF65-F5344CB8AC3E}">
        <p14:creationId xmlns:p14="http://schemas.microsoft.com/office/powerpoint/2010/main" val="153425235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576064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518457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Operated by CSIRO, Australia’s National Science Agency, on behalf of the nation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387BE29-1632-4D81-AE78-54533B5FB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70450" y="4213438"/>
            <a:ext cx="2731182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86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576064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1CABD70-4867-48FD-AC0D-DCF015F1B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70450" y="4213438"/>
            <a:ext cx="2731182" cy="684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D3FF37-CBD0-4006-BB03-019DB869F03D}"/>
              </a:ext>
            </a:extLst>
          </p:cNvPr>
          <p:cNvSpPr/>
          <p:nvPr userDrawn="1"/>
        </p:nvSpPr>
        <p:spPr>
          <a:xfrm>
            <a:off x="251520" y="4850173"/>
            <a:ext cx="518457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Operated by CSIRO, Australia’s National Science Agency, on behalf of the nation</a:t>
            </a:r>
          </a:p>
        </p:txBody>
      </p:sp>
    </p:spTree>
    <p:extLst>
      <p:ext uri="{BB962C8B-B14F-4D97-AF65-F5344CB8AC3E}">
        <p14:creationId xmlns:p14="http://schemas.microsoft.com/office/powerpoint/2010/main" val="1864751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partner log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203598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2922403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5652120" y="470994"/>
            <a:ext cx="3249512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AU" sz="1000" dirty="0">
                <a:solidFill>
                  <a:schemeClr val="bg1"/>
                </a:solidFill>
              </a:rPr>
              <a:t>Operated by CSIRO, Australia’s National Science Agency, </a:t>
            </a:r>
            <a:br>
              <a:rPr lang="en-AU" sz="1000" dirty="0">
                <a:solidFill>
                  <a:schemeClr val="bg1"/>
                </a:solidFill>
              </a:rPr>
            </a:br>
            <a:r>
              <a:rPr lang="en-AU" sz="1000" dirty="0">
                <a:solidFill>
                  <a:schemeClr val="bg1"/>
                </a:solidFill>
              </a:rPr>
              <a:t>on behalf of the nation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4E7955D-800C-4935-BA3F-A34E93CC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520" y="267494"/>
            <a:ext cx="2731182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219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244724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639224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64751951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427547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131590"/>
            <a:ext cx="8640958" cy="307094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267494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4193395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541045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4887027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321172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3516796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55556648-49D5-4B5B-92D5-2DB59DEB59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2859782"/>
            <a:ext cx="7920880" cy="2016224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70715767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131590"/>
            <a:ext cx="7200800" cy="3600400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00783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0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6.xml"/><Relationship Id="rId21" Type="http://schemas.openxmlformats.org/officeDocument/2006/relationships/image" Target="../media/image2.emf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52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image" Target="../media/image2.emf"/><Relationship Id="rId2" Type="http://schemas.openxmlformats.org/officeDocument/2006/relationships/slideLayout" Target="../slideLayouts/slideLayout54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.xml"/><Relationship Id="rId13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70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4.xml"/><Relationship Id="rId2" Type="http://schemas.openxmlformats.org/officeDocument/2006/relationships/slideLayout" Target="../slideLayouts/slideLayout69.xml"/><Relationship Id="rId16" Type="http://schemas.openxmlformats.org/officeDocument/2006/relationships/slideLayout" Target="../slideLayouts/slideLayout83.xml"/><Relationship Id="rId20" Type="http://schemas.openxmlformats.org/officeDocument/2006/relationships/theme" Target="../theme/theme5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77.xml"/><Relationship Id="rId19" Type="http://schemas.openxmlformats.org/officeDocument/2006/relationships/slideLayout" Target="../slideLayouts/slideLayout86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81.xml"/><Relationship Id="rId22" Type="http://schemas.openxmlformats.org/officeDocument/2006/relationships/image" Target="../media/image5.sv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9.xml"/><Relationship Id="rId18" Type="http://schemas.openxmlformats.org/officeDocument/2006/relationships/image" Target="../media/image5.svg"/><Relationship Id="rId3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8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88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1.xml"/><Relationship Id="rId1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96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10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.xml"/><Relationship Id="rId13" Type="http://schemas.openxmlformats.org/officeDocument/2006/relationships/slideLayout" Target="../slideLayouts/slideLayout114.xml"/><Relationship Id="rId18" Type="http://schemas.openxmlformats.org/officeDocument/2006/relationships/slideLayout" Target="../slideLayouts/slideLayout119.xml"/><Relationship Id="rId3" Type="http://schemas.openxmlformats.org/officeDocument/2006/relationships/slideLayout" Target="../slideLayouts/slideLayout104.xml"/><Relationship Id="rId21" Type="http://schemas.openxmlformats.org/officeDocument/2006/relationships/image" Target="../media/image7.emf"/><Relationship Id="rId7" Type="http://schemas.openxmlformats.org/officeDocument/2006/relationships/slideLayout" Target="../slideLayouts/slideLayout108.xml"/><Relationship Id="rId12" Type="http://schemas.openxmlformats.org/officeDocument/2006/relationships/slideLayout" Target="../slideLayouts/slideLayout113.xml"/><Relationship Id="rId17" Type="http://schemas.openxmlformats.org/officeDocument/2006/relationships/slideLayout" Target="../slideLayouts/slideLayout118.xml"/><Relationship Id="rId2" Type="http://schemas.openxmlformats.org/officeDocument/2006/relationships/slideLayout" Target="../slideLayouts/slideLayout103.xml"/><Relationship Id="rId16" Type="http://schemas.openxmlformats.org/officeDocument/2006/relationships/slideLayout" Target="../slideLayouts/slideLayout117.xml"/><Relationship Id="rId20" Type="http://schemas.openxmlformats.org/officeDocument/2006/relationships/theme" Target="../theme/theme7.xml"/><Relationship Id="rId1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6.xml"/><Relationship Id="rId15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111.xml"/><Relationship Id="rId19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Relationship Id="rId14" Type="http://schemas.openxmlformats.org/officeDocument/2006/relationships/slideLayout" Target="../slideLayouts/slideLayout11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8.xml"/><Relationship Id="rId13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32.xml"/><Relationship Id="rId17" Type="http://schemas.openxmlformats.org/officeDocument/2006/relationships/image" Target="../media/image7.emf"/><Relationship Id="rId2" Type="http://schemas.openxmlformats.org/officeDocument/2006/relationships/slideLayout" Target="../slideLayouts/slideLayout122.xml"/><Relationship Id="rId16" Type="http://schemas.openxmlformats.org/officeDocument/2006/relationships/theme" Target="../theme/theme8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25.xml"/><Relationship Id="rId15" Type="http://schemas.openxmlformats.org/officeDocument/2006/relationships/slideLayout" Target="../slideLayouts/slideLayout135.xml"/><Relationship Id="rId10" Type="http://schemas.openxmlformats.org/officeDocument/2006/relationships/slideLayout" Target="../slideLayouts/slideLayout130.xml"/><Relationship Id="rId4" Type="http://schemas.openxmlformats.org/officeDocument/2006/relationships/slideLayout" Target="../slideLayouts/slideLayout124.xml"/><Relationship Id="rId9" Type="http://schemas.openxmlformats.org/officeDocument/2006/relationships/slideLayout" Target="../slideLayouts/slideLayout129.xml"/><Relationship Id="rId14" Type="http://schemas.openxmlformats.org/officeDocument/2006/relationships/slideLayout" Target="../slideLayouts/slideLayout1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1550788"/>
            <a:ext cx="8640958" cy="31812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251520" y="195486"/>
            <a:ext cx="442169" cy="44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93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96" r:id="rId2"/>
    <p:sldLayoutId id="2147483655" r:id="rId3"/>
    <p:sldLayoutId id="2147483704" r:id="rId4"/>
    <p:sldLayoutId id="2147483680" r:id="rId5"/>
    <p:sldLayoutId id="2147483679" r:id="rId6"/>
    <p:sldLayoutId id="2147483661" r:id="rId7"/>
    <p:sldLayoutId id="2147483702" r:id="rId8"/>
    <p:sldLayoutId id="2147483706" r:id="rId9"/>
    <p:sldLayoutId id="2147483698" r:id="rId10"/>
    <p:sldLayoutId id="2147483699" r:id="rId11"/>
    <p:sldLayoutId id="2147483663" r:id="rId12"/>
    <p:sldLayoutId id="2147483707" r:id="rId13"/>
    <p:sldLayoutId id="2147483664" r:id="rId14"/>
    <p:sldLayoutId id="2147483667" r:id="rId15"/>
    <p:sldLayoutId id="2147483665" r:id="rId16"/>
    <p:sldLayoutId id="2147483682" r:id="rId17"/>
    <p:sldLayoutId id="2147483681" r:id="rId18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242243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987573"/>
            <a:ext cx="8640958" cy="35742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8479813" y="4561859"/>
            <a:ext cx="442169" cy="44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737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97" r:id="rId2"/>
    <p:sldLayoutId id="2147483701" r:id="rId3"/>
    <p:sldLayoutId id="2147483685" r:id="rId4"/>
    <p:sldLayoutId id="2147483705" r:id="rId5"/>
    <p:sldLayoutId id="2147483686" r:id="rId6"/>
    <p:sldLayoutId id="2147483687" r:id="rId7"/>
    <p:sldLayoutId id="2147483688" r:id="rId8"/>
    <p:sldLayoutId id="2147483689" r:id="rId9"/>
    <p:sldLayoutId id="2147483708" r:id="rId10"/>
    <p:sldLayoutId id="2147483690" r:id="rId11"/>
    <p:sldLayoutId id="2147483691" r:id="rId12"/>
    <p:sldLayoutId id="2147483692" r:id="rId13"/>
    <p:sldLayoutId id="2147483693" r:id="rId14"/>
    <p:sldLayoutId id="2147483694" r:id="rId1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1550788"/>
            <a:ext cx="8640958" cy="31812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67DD59A-4148-4107-89BD-9ACB60B45F7F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195486"/>
            <a:ext cx="936488" cy="44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333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  <p:sldLayoutId id="2147483763" r:id="rId18"/>
    <p:sldLayoutId id="2147483764" r:id="rId19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242243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987573"/>
            <a:ext cx="8640958" cy="35742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B5D801-8BF9-4650-9BFF-FFF9F24B1811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5494" y="4561228"/>
            <a:ext cx="936488" cy="44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291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1550788"/>
            <a:ext cx="8640958" cy="31812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8F4E070-DE66-4ABC-A8F6-3559DD6E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251519" y="195486"/>
            <a:ext cx="1768081" cy="44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957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  <p:sldLayoutId id="2147483798" r:id="rId17"/>
    <p:sldLayoutId id="2147483799" r:id="rId18"/>
    <p:sldLayoutId id="2147483800" r:id="rId19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242243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987573"/>
            <a:ext cx="8640958" cy="35742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48BB93D-47BD-4299-AC60-ADD2BF55C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153901" y="4561228"/>
            <a:ext cx="1768081" cy="44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84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5" r:id="rId14"/>
    <p:sldLayoutId id="2147483816" r:id="rId1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1550788"/>
            <a:ext cx="8640958" cy="31812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99F6DE-9351-1240-AACA-180705475965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90" y="245070"/>
            <a:ext cx="1010317" cy="23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26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242243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987573"/>
            <a:ext cx="8640958" cy="35742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D46349F-4F50-4446-8BA9-4263776EBB91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858" y="4709569"/>
            <a:ext cx="1010317" cy="23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20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602">
          <p15:clr>
            <a:srgbClr val="F26B43"/>
          </p15:clr>
        </p15:guide>
        <p15:guide id="2" orient="horz" pos="316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520" y="1779662"/>
            <a:ext cx="3960440" cy="1728192"/>
          </a:xfrm>
        </p:spPr>
        <p:txBody>
          <a:bodyPr>
            <a:normAutofit fontScale="90000"/>
          </a:bodyPr>
          <a:lstStyle/>
          <a:p>
            <a:r>
              <a:rPr lang="en-US" dirty="0"/>
              <a:t>Sustainable Software Engineering </a:t>
            </a:r>
            <a:br>
              <a:rPr lang="en-US" dirty="0"/>
            </a:br>
            <a:r>
              <a:rPr lang="en-US" dirty="0"/>
              <a:t>in AI OSS Supply Chain</a:t>
            </a:r>
            <a:endParaRPr lang="en-A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5C7785-56A1-442A-A8BC-C7FC7F920B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Socrates WP4 Literature Review</a:t>
            </a:r>
          </a:p>
        </p:txBody>
      </p:sp>
      <p:sp>
        <p:nvSpPr>
          <p:cNvPr id="14" name="Footer Placeholder 2"/>
          <p:cNvSpPr txBox="1">
            <a:spLocks/>
          </p:cNvSpPr>
          <p:nvPr/>
        </p:nvSpPr>
        <p:spPr bwMode="auto">
          <a:xfrm>
            <a:off x="251521" y="4263938"/>
            <a:ext cx="3600400" cy="216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en-US" altLang="zh-CN" sz="1400" dirty="0">
                <a:latin typeface="Calibri" pitchFamily="34" charset="0"/>
              </a:rPr>
              <a:t>Jason</a:t>
            </a:r>
            <a:r>
              <a:rPr lang="zh-CN" altLang="en-US" sz="1400" dirty="0">
                <a:latin typeface="Calibri" pitchFamily="34" charset="0"/>
              </a:rPr>
              <a:t> </a:t>
            </a:r>
            <a:r>
              <a:rPr lang="en-US" altLang="zh-CN" sz="1400" dirty="0">
                <a:latin typeface="Calibri" pitchFamily="34" charset="0"/>
              </a:rPr>
              <a:t>Xue</a:t>
            </a:r>
            <a:r>
              <a:rPr lang="zh-CN" altLang="en-US" sz="1400" dirty="0">
                <a:latin typeface="Calibri" pitchFamily="34" charset="0"/>
              </a:rPr>
              <a:t> </a:t>
            </a:r>
            <a:r>
              <a:rPr lang="en-US" altLang="zh-CN" sz="1400" dirty="0">
                <a:latin typeface="Calibri" pitchFamily="34" charset="0"/>
              </a:rPr>
              <a:t>WP4</a:t>
            </a:r>
            <a:r>
              <a:rPr lang="zh-CN" altLang="en-US" sz="1400" dirty="0">
                <a:latin typeface="Calibri" pitchFamily="34" charset="0"/>
              </a:rPr>
              <a:t> </a:t>
            </a:r>
            <a:r>
              <a:rPr lang="en-US" altLang="zh-CN" sz="1400" dirty="0">
                <a:latin typeface="Calibri" pitchFamily="34" charset="0"/>
              </a:rPr>
              <a:t>Lead </a:t>
            </a:r>
            <a:r>
              <a:rPr lang="en-AU" sz="1400" dirty="0">
                <a:latin typeface="Calibri" pitchFamily="34" charset="0"/>
              </a:rPr>
              <a:t>| 27/01/202</a:t>
            </a:r>
            <a:r>
              <a:rPr lang="en-US" altLang="zh-CN" sz="1400" dirty="0">
                <a:latin typeface="Calibri" pitchFamily="34" charset="0"/>
              </a:rPr>
              <a:t>3</a:t>
            </a:r>
            <a:endParaRPr lang="en-US" sz="1400" dirty="0">
              <a:latin typeface="Calibri" pitchFamily="34" charset="0"/>
            </a:endParaRPr>
          </a:p>
        </p:txBody>
      </p:sp>
      <p:pic>
        <p:nvPicPr>
          <p:cNvPr id="10" name="Picture Placeholder 9" descr="A picture containing table, cup, indoor, glass&#10;&#10;Description automatically generated">
            <a:extLst>
              <a:ext uri="{FF2B5EF4-FFF2-40B4-BE49-F238E27FC236}">
                <a16:creationId xmlns:a16="http://schemas.microsoft.com/office/drawing/2014/main" id="{B3F5D4CF-89C9-41BA-8C4B-FF8D2D6B211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2" r="204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35163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Research Questions</a:t>
            </a:r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884C12-40F6-0A0A-8524-17F85782A9C7}"/>
              </a:ext>
            </a:extLst>
          </p:cNvPr>
          <p:cNvSpPr txBox="1"/>
          <p:nvPr/>
        </p:nvSpPr>
        <p:spPr>
          <a:xfrm>
            <a:off x="971600" y="1635646"/>
            <a:ext cx="612067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RQ 1</a:t>
            </a:r>
            <a:r>
              <a:rPr lang="en-US" sz="1800" dirty="0"/>
              <a:t>: What is the current </a:t>
            </a:r>
            <a:r>
              <a:rPr lang="en-US" sz="1800" i="1" dirty="0">
                <a:solidFill>
                  <a:schemeClr val="accent1"/>
                </a:solidFill>
              </a:rPr>
              <a:t>state of research </a:t>
            </a:r>
            <a:r>
              <a:rPr lang="en-US" sz="1800" dirty="0"/>
              <a:t>on fairness software engineering in AI OSS supply chain?</a:t>
            </a:r>
          </a:p>
          <a:p>
            <a:endParaRPr lang="en-US" sz="1800" dirty="0"/>
          </a:p>
          <a:p>
            <a:r>
              <a:rPr lang="en-US" sz="1800" b="1" dirty="0">
                <a:solidFill>
                  <a:schemeClr val="accent1"/>
                </a:solidFill>
              </a:rPr>
              <a:t>RQ 2</a:t>
            </a:r>
            <a:r>
              <a:rPr lang="en-US" sz="1800" dirty="0"/>
              <a:t>: What is a comprehensive list of general </a:t>
            </a:r>
            <a:r>
              <a:rPr lang="en-US" sz="1800" i="1" dirty="0">
                <a:solidFill>
                  <a:schemeClr val="accent1"/>
                </a:solidFill>
              </a:rPr>
              <a:t>fairness risks </a:t>
            </a:r>
            <a:r>
              <a:rPr lang="en-US" sz="1800" dirty="0"/>
              <a:t>on AI OSS supply chains?</a:t>
            </a:r>
          </a:p>
          <a:p>
            <a:endParaRPr lang="en-US" sz="1800" dirty="0"/>
          </a:p>
          <a:p>
            <a:r>
              <a:rPr lang="en-US" sz="1800" b="1" dirty="0">
                <a:solidFill>
                  <a:schemeClr val="accent1"/>
                </a:solidFill>
              </a:rPr>
              <a:t>RQ 3</a:t>
            </a:r>
            <a:r>
              <a:rPr lang="en-US" sz="1800" dirty="0"/>
              <a:t>: Which </a:t>
            </a:r>
            <a:r>
              <a:rPr lang="en-US" sz="1800" i="1" dirty="0">
                <a:solidFill>
                  <a:schemeClr val="accent1"/>
                </a:solidFill>
              </a:rPr>
              <a:t>fairness enhancing techniques </a:t>
            </a:r>
            <a:r>
              <a:rPr lang="en-US" sz="1800" dirty="0"/>
              <a:t>exist, and what is the </a:t>
            </a:r>
            <a:r>
              <a:rPr lang="en-US" sz="1800" i="1" dirty="0">
                <a:solidFill>
                  <a:schemeClr val="accent1"/>
                </a:solidFill>
              </a:rPr>
              <a:t>utility and cost </a:t>
            </a:r>
            <a:r>
              <a:rPr lang="en-US" sz="1800" dirty="0"/>
              <a:t>of those enhancing techniques?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8905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81FC5-21C7-40F3-B625-6BFB819AD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Methodology Overview</a:t>
            </a:r>
            <a:endParaRPr lang="en-AU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CDF8B505-DB63-4FAB-D629-8C288C65119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526" y="1563638"/>
            <a:ext cx="7624948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854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81FC5-21C7-40F3-B625-6BFB819AD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Methodology - Collection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8CD27-E62E-43C8-9C0D-D18E9F1397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5576" y="1491630"/>
            <a:ext cx="7632848" cy="3066136"/>
          </a:xfrm>
        </p:spPr>
        <p:txBody>
          <a:bodyPr>
            <a:normAutofit fontScale="92500" lnSpcReduction="10000"/>
          </a:bodyPr>
          <a:lstStyle/>
          <a:p>
            <a:r>
              <a:rPr lang="en-GB" sz="2200" dirty="0"/>
              <a:t>Sources</a:t>
            </a:r>
          </a:p>
          <a:p>
            <a:pPr lvl="1"/>
            <a:r>
              <a:rPr lang="en-GB" sz="1700" dirty="0"/>
              <a:t>Scientific literature review: </a:t>
            </a:r>
            <a:r>
              <a:rPr lang="en-US" sz="1700" dirty="0"/>
              <a:t>Google Scholar, </a:t>
            </a:r>
            <a:r>
              <a:rPr lang="en-US" sz="1700" dirty="0" err="1"/>
              <a:t>IEEExplore</a:t>
            </a:r>
            <a:r>
              <a:rPr lang="en-US" sz="1700" dirty="0"/>
              <a:t>, ACM Digital Library, ScienceDirect, SpringerLink, and </a:t>
            </a:r>
            <a:r>
              <a:rPr lang="en-US" sz="1700" dirty="0" err="1"/>
              <a:t>arXiv</a:t>
            </a:r>
            <a:endParaRPr lang="en-GB" sz="1700" dirty="0"/>
          </a:p>
          <a:p>
            <a:pPr lvl="1"/>
            <a:r>
              <a:rPr lang="en-GB" sz="1700" dirty="0"/>
              <a:t>Grey literature review: </a:t>
            </a:r>
            <a:r>
              <a:rPr lang="en-US" sz="1700" dirty="0"/>
              <a:t>blog, reports, news, whitepapers, keynotes, </a:t>
            </a:r>
            <a:r>
              <a:rPr lang="en-US" sz="1700" dirty="0" err="1"/>
              <a:t>etc</a:t>
            </a:r>
            <a:endParaRPr lang="en-US" sz="1700" dirty="0"/>
          </a:p>
          <a:p>
            <a:r>
              <a:rPr lang="en-US" sz="2200" dirty="0"/>
              <a:t>Search string</a:t>
            </a:r>
          </a:p>
          <a:p>
            <a:pPr lvl="1"/>
            <a:r>
              <a:rPr lang="en-US" sz="1700" dirty="0"/>
              <a:t>fair*/unfair*/fairness-aware</a:t>
            </a:r>
          </a:p>
          <a:p>
            <a:pPr lvl="1"/>
            <a:r>
              <a:rPr lang="en-GB" sz="1700" dirty="0"/>
              <a:t>artificial intelligence/machine learning/computer vision/prediction/classification</a:t>
            </a:r>
          </a:p>
          <a:p>
            <a:pPr lvl="1"/>
            <a:r>
              <a:rPr lang="en-GB" sz="1700" dirty="0"/>
              <a:t>software </a:t>
            </a:r>
            <a:r>
              <a:rPr lang="en-US" sz="1700" dirty="0"/>
              <a:t>development/software engineering/software design/software requirement/software product </a:t>
            </a:r>
          </a:p>
          <a:p>
            <a:pPr lvl="1"/>
            <a:r>
              <a:rPr lang="en-GB" sz="1700" dirty="0"/>
              <a:t>supply chain/supply-chain</a:t>
            </a:r>
          </a:p>
          <a:p>
            <a:pPr lvl="1"/>
            <a:r>
              <a:rPr lang="en-US" sz="1700" dirty="0"/>
              <a:t>open source/open-source/OSS/free/libre/FLOSS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7017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81FC5-21C7-40F3-B625-6BFB819AD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Methodology - Screening</a:t>
            </a:r>
            <a:endParaRPr lang="en-AU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44025C5-A77C-6BA9-E3B6-692710352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1523009"/>
            <a:ext cx="4248472" cy="3497013"/>
          </a:xfrm>
        </p:spPr>
        <p:txBody>
          <a:bodyPr wrap="square">
            <a:noAutofit/>
          </a:bodyPr>
          <a:lstStyle/>
          <a:p>
            <a:r>
              <a:rPr lang="en-GB" sz="2000" dirty="0"/>
              <a:t>Selection Criteria</a:t>
            </a:r>
          </a:p>
          <a:p>
            <a:pPr lvl="1"/>
            <a:r>
              <a:rPr lang="en-US" sz="1600" dirty="0"/>
              <a:t>Published on or after a timestamp, e.g., 1/1/2013</a:t>
            </a:r>
          </a:p>
          <a:p>
            <a:pPr lvl="1"/>
            <a:r>
              <a:rPr lang="en-US" sz="1600" dirty="0"/>
              <a:t>Full text is accessible in English</a:t>
            </a:r>
          </a:p>
          <a:p>
            <a:pPr lvl="1"/>
            <a:r>
              <a:rPr lang="en-US" sz="1600" dirty="0"/>
              <a:t>Explicitly relates to fairness</a:t>
            </a:r>
          </a:p>
          <a:p>
            <a:pPr lvl="1"/>
            <a:r>
              <a:rPr lang="en-US" sz="1600" dirty="0"/>
              <a:t>The research context is explicitly software development or software products</a:t>
            </a:r>
          </a:p>
          <a:p>
            <a:r>
              <a:rPr lang="en-GB" sz="2000" dirty="0"/>
              <a:t>Exclusion criteria</a:t>
            </a:r>
          </a:p>
          <a:p>
            <a:pPr lvl="1"/>
            <a:r>
              <a:rPr lang="en-US" sz="1600" dirty="0"/>
              <a:t>Less than 3 pages long</a:t>
            </a:r>
          </a:p>
          <a:p>
            <a:pPr lvl="1"/>
            <a:r>
              <a:rPr lang="en-US" sz="1600" dirty="0"/>
              <a:t>The paper is an introduction to a special issue or workshop</a:t>
            </a:r>
          </a:p>
          <a:p>
            <a:pPr lvl="1"/>
            <a:r>
              <a:rPr lang="en-US" sz="1600" dirty="0"/>
              <a:t>The paper has been withdrawn</a:t>
            </a:r>
            <a:endParaRPr lang="en-GB" sz="16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40E6F59-45AD-2BEB-5033-E70E99513A7E}"/>
              </a:ext>
            </a:extLst>
          </p:cNvPr>
          <p:cNvSpPr txBox="1">
            <a:spLocks/>
          </p:cNvSpPr>
          <p:nvPr/>
        </p:nvSpPr>
        <p:spPr>
          <a:xfrm>
            <a:off x="4860032" y="1516763"/>
            <a:ext cx="4248472" cy="349701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16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8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0000" indent="-216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alibri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Paper screening</a:t>
            </a:r>
          </a:p>
          <a:p>
            <a:pPr lvl="1"/>
            <a:r>
              <a:rPr lang="en-GB" sz="1600" dirty="0"/>
              <a:t>Manually or through tools -&gt; removing duplicates</a:t>
            </a:r>
          </a:p>
          <a:p>
            <a:pPr lvl="1"/>
            <a:r>
              <a:rPr lang="en-GB" sz="1600" dirty="0"/>
              <a:t>Title and abstract screening -&gt; removing irrelevant studies</a:t>
            </a:r>
          </a:p>
          <a:p>
            <a:pPr lvl="1"/>
            <a:r>
              <a:rPr lang="en-GB" sz="1600" dirty="0"/>
              <a:t>Full text review -&gt; removing irrelevant studies and categorising remaining papers</a:t>
            </a:r>
          </a:p>
        </p:txBody>
      </p:sp>
    </p:spTree>
    <p:extLst>
      <p:ext uri="{BB962C8B-B14F-4D97-AF65-F5344CB8AC3E}">
        <p14:creationId xmlns:p14="http://schemas.microsoft.com/office/powerpoint/2010/main" val="1489827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81FC5-21C7-40F3-B625-6BFB819AD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Methodology - Data Extraction &amp; Synthesis</a:t>
            </a:r>
            <a:endParaRPr lang="en-AU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047434B-24A6-48FA-ECFC-336565101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72" y="1444823"/>
            <a:ext cx="6444716" cy="3434238"/>
          </a:xfrm>
        </p:spPr>
        <p:txBody>
          <a:bodyPr>
            <a:noAutofit/>
          </a:bodyPr>
          <a:lstStyle/>
          <a:p>
            <a:r>
              <a:rPr lang="en-GB" sz="2000" dirty="0"/>
              <a:t>Categorizing and data extraction</a:t>
            </a:r>
          </a:p>
          <a:p>
            <a:pPr lvl="1"/>
            <a:r>
              <a:rPr lang="en-US" sz="1600" dirty="0"/>
              <a:t>List of authors, title, year of publication, publication type</a:t>
            </a:r>
          </a:p>
          <a:p>
            <a:pPr lvl="1"/>
            <a:r>
              <a:rPr lang="en-US" sz="1600" dirty="0"/>
              <a:t>Topic of study, objective, research method (Empirical Standards for Software Engineering Research [1,2])</a:t>
            </a:r>
          </a:p>
          <a:p>
            <a:pPr lvl="1"/>
            <a:r>
              <a:rPr lang="en-US" sz="1600" dirty="0"/>
              <a:t>Definition of fairness used</a:t>
            </a:r>
          </a:p>
          <a:p>
            <a:pPr lvl="1"/>
            <a:r>
              <a:rPr lang="en-US" altLang="zh-CN" sz="1600" dirty="0"/>
              <a:t>Type of fairness risks considered</a:t>
            </a:r>
          </a:p>
          <a:p>
            <a:pPr lvl="1"/>
            <a:r>
              <a:rPr lang="en-US" altLang="zh-CN" sz="1600" dirty="0"/>
              <a:t>Enhancing technology</a:t>
            </a:r>
            <a:r>
              <a:rPr lang="en-US" sz="1600" dirty="0"/>
              <a:t> introduced</a:t>
            </a:r>
            <a:endParaRPr lang="en-US" dirty="0"/>
          </a:p>
          <a:p>
            <a:r>
              <a:rPr lang="en-GB" sz="2000" dirty="0"/>
              <a:t>Summarizing and Synthesis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20C258-E8BE-D9F3-F6EF-FFA88D8DE8F0}"/>
              </a:ext>
            </a:extLst>
          </p:cNvPr>
          <p:cNvSpPr txBox="1"/>
          <p:nvPr/>
        </p:nvSpPr>
        <p:spPr>
          <a:xfrm>
            <a:off x="3851920" y="4774168"/>
            <a:ext cx="5258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/>
              <a:t>[1] </a:t>
            </a:r>
            <a:r>
              <a:rPr lang="en-US" sz="900" dirty="0"/>
              <a:t>P. Ralph, “Empirical standards for software engineering research,” </a:t>
            </a:r>
            <a:r>
              <a:rPr lang="en-US" sz="900" dirty="0" err="1"/>
              <a:t>arXiv</a:t>
            </a:r>
            <a:r>
              <a:rPr lang="en-US" sz="900" dirty="0"/>
              <a:t> preprint arXiv:2010.03525, 2020.</a:t>
            </a:r>
          </a:p>
          <a:p>
            <a:r>
              <a:rPr lang="en-US" sz="900" dirty="0"/>
              <a:t>[2] https://acmsigsoft.github.io/EmpiricalStandards/docs/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2443808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81FC5-21C7-40F3-B625-6BFB819AD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Expected Outputs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8CD27-E62E-43C8-9C0D-D18E9F1397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5576" y="1563638"/>
            <a:ext cx="5976664" cy="3066136"/>
          </a:xfrm>
        </p:spPr>
        <p:txBody>
          <a:bodyPr>
            <a:noAutofit/>
          </a:bodyPr>
          <a:lstStyle/>
          <a:p>
            <a:r>
              <a:rPr lang="en-US" sz="2000" dirty="0"/>
              <a:t>Answers to RQ1</a:t>
            </a:r>
          </a:p>
          <a:p>
            <a:pPr lvl="1"/>
            <a:r>
              <a:rPr lang="en-US" sz="1600" dirty="0"/>
              <a:t>Empirical methods used by primary studies</a:t>
            </a:r>
          </a:p>
          <a:p>
            <a:pPr lvl="1"/>
            <a:r>
              <a:rPr lang="en-GB" sz="1600" dirty="0"/>
              <a:t>Focus of primary studies</a:t>
            </a:r>
          </a:p>
          <a:p>
            <a:pPr lvl="1"/>
            <a:r>
              <a:rPr lang="en-GB" sz="1600" dirty="0"/>
              <a:t>Fairness risks considered</a:t>
            </a:r>
          </a:p>
          <a:p>
            <a:pPr lvl="1"/>
            <a:r>
              <a:rPr lang="en-GB" sz="1600" dirty="0"/>
              <a:t>Fairness enhancing techniques introduced (utility-cost trade-off)</a:t>
            </a:r>
          </a:p>
          <a:p>
            <a:pPr lvl="1"/>
            <a:r>
              <a:rPr lang="en-GB" sz="1600" dirty="0"/>
              <a:t>Most prolific authors</a:t>
            </a:r>
          </a:p>
          <a:p>
            <a:pPr lvl="1"/>
            <a:r>
              <a:rPr lang="en-GB" sz="1600" dirty="0"/>
              <a:t>Temporal trends (papers/year)</a:t>
            </a:r>
          </a:p>
          <a:p>
            <a:r>
              <a:rPr lang="en-GB" sz="2000" dirty="0"/>
              <a:t>Answers to RQ2 &amp; 3</a:t>
            </a:r>
          </a:p>
        </p:txBody>
      </p:sp>
    </p:spTree>
    <p:extLst>
      <p:ext uri="{BB962C8B-B14F-4D97-AF65-F5344CB8AC3E}">
        <p14:creationId xmlns:p14="http://schemas.microsoft.com/office/powerpoint/2010/main" val="3652491212"/>
      </p:ext>
    </p:extLst>
  </p:cSld>
  <p:clrMapOvr>
    <a:masterClrMapping/>
  </p:clrMapOvr>
</p:sld>
</file>

<file path=ppt/theme/theme1.xml><?xml version="1.0" encoding="utf-8"?>
<a:theme xmlns:a="http://schemas.openxmlformats.org/drawingml/2006/main" name="CSIRO vertic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99C12F95-3DD0-4580-BC71-65D45947C718}" vid="{D13EDCB6-7791-4C54-83D6-C74DF0637F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SIRO horizont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99C12F95-3DD0-4580-BC71-65D45947C718}" vid="{01FDE3BF-E6E9-4C18-8038-CF25D637063D}"/>
    </a:ext>
  </a:extLst>
</a:theme>
</file>

<file path=ppt/theme/theme3.xml><?xml version="1.0" encoding="utf-8"?>
<a:theme xmlns:a="http://schemas.openxmlformats.org/drawingml/2006/main" name="Data61 vertic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99C12F95-3DD0-4580-BC71-65D45947C718}" vid="{35FAB0E3-1331-443A-83E9-991F7D144633}"/>
    </a:ext>
  </a:extLst>
</a:theme>
</file>

<file path=ppt/theme/theme4.xml><?xml version="1.0" encoding="utf-8"?>
<a:theme xmlns:a="http://schemas.openxmlformats.org/drawingml/2006/main" name="Data61 horizont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99C12F95-3DD0-4580-BC71-65D45947C718}" vid="{F90F4FBF-B8F2-42AC-896F-B6E91557FB3C}"/>
    </a:ext>
  </a:extLst>
</a:theme>
</file>

<file path=ppt/theme/theme5.xml><?xml version="1.0" encoding="utf-8"?>
<a:theme xmlns:a="http://schemas.openxmlformats.org/drawingml/2006/main" name="MNF vertic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99C12F95-3DD0-4580-BC71-65D45947C718}" vid="{19A47D4A-8090-4A46-87F2-5022CDA1E660}"/>
    </a:ext>
  </a:extLst>
</a:theme>
</file>

<file path=ppt/theme/theme6.xml><?xml version="1.0" encoding="utf-8"?>
<a:theme xmlns:a="http://schemas.openxmlformats.org/drawingml/2006/main" name="MNF horizont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99C12F95-3DD0-4580-BC71-65D45947C718}" vid="{E8CA7811-B370-44D8-89FD-BA62BAC3FAAB}"/>
    </a:ext>
  </a:extLst>
</a:theme>
</file>

<file path=ppt/theme/theme7.xml><?xml version="1.0" encoding="utf-8"?>
<a:theme xmlns:a="http://schemas.openxmlformats.org/drawingml/2006/main" name="Wordmark vertic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99C12F95-3DD0-4580-BC71-65D45947C718}" vid="{6643A4BC-FF22-4B2D-81F1-CA9B6945655F}"/>
    </a:ext>
  </a:extLst>
</a:theme>
</file>

<file path=ppt/theme/theme8.xml><?xml version="1.0" encoding="utf-8"?>
<a:theme xmlns:a="http://schemas.openxmlformats.org/drawingml/2006/main" name="Wordmark horizont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99C12F95-3DD0-4580-BC71-65D45947C718}" vid="{69698FF6-62CC-4E9B-8DDA-DC6D707573D0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SOCRATES-tasks</Template>
  <TotalTime>1212</TotalTime>
  <Words>392</Words>
  <Application>Microsoft Office PowerPoint</Application>
  <PresentationFormat>On-screen Show (16:9)</PresentationFormat>
  <Paragraphs>53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CSIRO vertical</vt:lpstr>
      <vt:lpstr>CSIRO horizontal</vt:lpstr>
      <vt:lpstr>Data61 vertical</vt:lpstr>
      <vt:lpstr>Data61 horizontal</vt:lpstr>
      <vt:lpstr>MNF vertical</vt:lpstr>
      <vt:lpstr>MNF horizontal</vt:lpstr>
      <vt:lpstr>Wordmark vertical</vt:lpstr>
      <vt:lpstr>Wordmark horizontal</vt:lpstr>
      <vt:lpstr>Sustainable Software Engineering  in AI OSS Supply Chain</vt:lpstr>
      <vt:lpstr>Research Questions</vt:lpstr>
      <vt:lpstr>Methodology Overview</vt:lpstr>
      <vt:lpstr>Methodology - Collection</vt:lpstr>
      <vt:lpstr>Methodology - Screening</vt:lpstr>
      <vt:lpstr>Methodology - Data Extraction &amp; Synthesis</vt:lpstr>
      <vt:lpstr>Expected Outputs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WP4:Building Secure AI/ML software</dc:title>
  <dc:creator>Hu, Hongsheng (Data61, Marsfield)</dc:creator>
  <cp:lastModifiedBy>Ruoxi Sun</cp:lastModifiedBy>
  <cp:revision>26</cp:revision>
  <cp:lastPrinted>2019-07-25T05:14:36Z</cp:lastPrinted>
  <dcterms:created xsi:type="dcterms:W3CDTF">2022-12-07T04:19:59Z</dcterms:created>
  <dcterms:modified xsi:type="dcterms:W3CDTF">2023-01-26T09:14:40Z</dcterms:modified>
</cp:coreProperties>
</file>

<file path=docProps/thumbnail.jpeg>
</file>